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8904" y="574765"/>
            <a:ext cx="10293530" cy="5042263"/>
          </a:xfrm>
        </p:spPr>
        <p:txBody>
          <a:bodyPr/>
          <a:lstStyle/>
          <a:p>
            <a:pPr algn="ctr"/>
            <a:r>
              <a:rPr lang="en-GB" dirty="0"/>
              <a:t>SPORTS AND </a:t>
            </a:r>
            <a:r>
              <a:rPr lang="en-GB" dirty="0" smtClean="0"/>
              <a:t>ACADEMICS</a:t>
            </a:r>
            <a:br>
              <a:rPr lang="en-GB" dirty="0" smtClean="0"/>
            </a:br>
            <a:r>
              <a:rPr lang="en-GB" dirty="0" smtClean="0"/>
              <a:t>Institutional affiliation</a:t>
            </a:r>
            <a:br>
              <a:rPr lang="en-GB" dirty="0" smtClean="0"/>
            </a:br>
            <a:r>
              <a:rPr lang="en-GB" dirty="0" smtClean="0"/>
              <a:t>Student name</a:t>
            </a:r>
            <a:br>
              <a:rPr lang="en-GB" dirty="0" smtClean="0"/>
            </a:br>
            <a:r>
              <a:rPr lang="en-GB" dirty="0" smtClean="0"/>
              <a:t>Date </a:t>
            </a:r>
            <a:endParaRPr lang="en-US" dirty="0"/>
          </a:p>
        </p:txBody>
      </p:sp>
    </p:spTree>
    <p:extLst>
      <p:ext uri="{BB962C8B-B14F-4D97-AF65-F5344CB8AC3E}">
        <p14:creationId xmlns:p14="http://schemas.microsoft.com/office/powerpoint/2010/main" val="896079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Abstract</a:t>
            </a:r>
            <a:r>
              <a:rPr lang="en-US" dirty="0"/>
              <a:t/>
            </a:r>
            <a:br>
              <a:rPr lang="en-US" dirty="0"/>
            </a:br>
            <a:endParaRPr lang="en-US" dirty="0"/>
          </a:p>
        </p:txBody>
      </p:sp>
      <p:sp>
        <p:nvSpPr>
          <p:cNvPr id="3" name="Content Placeholder 2"/>
          <p:cNvSpPr>
            <a:spLocks noGrp="1"/>
          </p:cNvSpPr>
          <p:nvPr>
            <p:ph idx="1"/>
          </p:nvPr>
        </p:nvSpPr>
        <p:spPr/>
        <p:txBody>
          <a:bodyPr/>
          <a:lstStyle/>
          <a:p>
            <a:r>
              <a:rPr lang="en-GB" dirty="0"/>
              <a:t>The relationship between sports participation and academic performance has been of much interest by various scholars. </a:t>
            </a:r>
            <a:endParaRPr lang="en-GB" dirty="0" smtClean="0"/>
          </a:p>
          <a:p>
            <a:r>
              <a:rPr lang="en-GB" dirty="0" smtClean="0"/>
              <a:t>The </a:t>
            </a:r>
            <a:r>
              <a:rPr lang="en-GB" dirty="0"/>
              <a:t>resultant findings have failed to reach a consensus about the two variables because of the mixed results</a:t>
            </a:r>
            <a:r>
              <a:rPr lang="en-GB" dirty="0" smtClean="0"/>
              <a:t>.</a:t>
            </a:r>
          </a:p>
          <a:p>
            <a:r>
              <a:rPr lang="en-GB" dirty="0" smtClean="0"/>
              <a:t> </a:t>
            </a:r>
            <a:r>
              <a:rPr lang="en-GB" dirty="0"/>
              <a:t>This research paper aims at scrutinizing the hypothesis that college athletes have better grades than those who do not do sports in colleges. </a:t>
            </a:r>
            <a:endParaRPr lang="en-GB" dirty="0" smtClean="0"/>
          </a:p>
          <a:p>
            <a:r>
              <a:rPr lang="en-GB" dirty="0" smtClean="0"/>
              <a:t>The </a:t>
            </a:r>
            <a:r>
              <a:rPr lang="en-GB" dirty="0"/>
              <a:t>paper used both qualitative and quantitative methods in the quest to unearth confirm the hypothesis. </a:t>
            </a:r>
            <a:endParaRPr lang="en-GB" dirty="0" smtClean="0"/>
          </a:p>
          <a:p>
            <a:r>
              <a:rPr lang="en-GB" dirty="0" smtClean="0"/>
              <a:t>The </a:t>
            </a:r>
            <a:r>
              <a:rPr lang="en-GB" dirty="0"/>
              <a:t>study involved 200 second-year psychology college students regards to </a:t>
            </a:r>
            <a:r>
              <a:rPr lang="en-GB" dirty="0" smtClean="0"/>
              <a:t>gender.</a:t>
            </a:r>
            <a:endParaRPr lang="en-US" dirty="0"/>
          </a:p>
        </p:txBody>
      </p:sp>
    </p:spTree>
    <p:extLst>
      <p:ext uri="{BB962C8B-B14F-4D97-AF65-F5344CB8AC3E}">
        <p14:creationId xmlns:p14="http://schemas.microsoft.com/office/powerpoint/2010/main" val="2445676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770" y="609600"/>
            <a:ext cx="8490231" cy="670560"/>
          </a:xfrm>
        </p:spPr>
        <p:txBody>
          <a:bodyPr/>
          <a:lstStyle/>
          <a:p>
            <a:r>
              <a:rPr lang="en-US" dirty="0" smtClean="0"/>
              <a:t>Cont.…….</a:t>
            </a:r>
            <a:endParaRPr lang="en-US" dirty="0"/>
          </a:p>
        </p:txBody>
      </p:sp>
      <p:sp>
        <p:nvSpPr>
          <p:cNvPr id="3" name="Content Placeholder 2"/>
          <p:cNvSpPr>
            <a:spLocks noGrp="1"/>
          </p:cNvSpPr>
          <p:nvPr>
            <p:ph idx="1"/>
          </p:nvPr>
        </p:nvSpPr>
        <p:spPr>
          <a:xfrm>
            <a:off x="457200" y="1476103"/>
            <a:ext cx="8816802" cy="4565259"/>
          </a:xfrm>
        </p:spPr>
        <p:txBody>
          <a:bodyPr>
            <a:normAutofit lnSpcReduction="10000"/>
          </a:bodyPr>
          <a:lstStyle/>
          <a:p>
            <a:r>
              <a:rPr lang="en-GB" dirty="0"/>
              <a:t>Apart from publications that revealed a low number of professional athletes with a college degree and the vast benefits of physical exercise, the study required the participants to answer questions in an online open-ended questionnaire</a:t>
            </a:r>
            <a:r>
              <a:rPr lang="en-GB" dirty="0" smtClean="0"/>
              <a:t>.</a:t>
            </a:r>
          </a:p>
          <a:p>
            <a:r>
              <a:rPr lang="en-GB" dirty="0" smtClean="0"/>
              <a:t> </a:t>
            </a:r>
            <a:r>
              <a:rPr lang="en-GB" dirty="0"/>
              <a:t>The questions entailed the weekly time spent on coursework, whether sports escalate concentration, the average first-year grade, and their identity with either sports or academics. </a:t>
            </a:r>
            <a:endParaRPr lang="en-GB" dirty="0" smtClean="0"/>
          </a:p>
          <a:p>
            <a:r>
              <a:rPr lang="en-GB" dirty="0" smtClean="0"/>
              <a:t>The </a:t>
            </a:r>
            <a:r>
              <a:rPr lang="en-GB" dirty="0"/>
              <a:t>study revealed that athlete students had much interest in sports while the non- athletic students identified themselves with academics at 75% and 80%, respectively. </a:t>
            </a:r>
            <a:endParaRPr lang="en-GB" dirty="0" smtClean="0"/>
          </a:p>
          <a:p>
            <a:r>
              <a:rPr lang="en-GB" dirty="0" smtClean="0"/>
              <a:t>Students </a:t>
            </a:r>
            <a:r>
              <a:rPr lang="en-GB" dirty="0"/>
              <a:t>who did not engage in sports had an average score of 86 % while the athlete students had 68 with an average of 10 hours and 6 hours weekly coursework engagement, respectively</a:t>
            </a:r>
            <a:r>
              <a:rPr lang="en-GB" dirty="0" smtClean="0"/>
              <a:t>.</a:t>
            </a:r>
          </a:p>
          <a:p>
            <a:r>
              <a:rPr lang="en-GB" dirty="0" smtClean="0"/>
              <a:t> </a:t>
            </a:r>
            <a:r>
              <a:rPr lang="en-GB" dirty="0"/>
              <a:t>From the results, the study deduced that students who don't do sport score better grades in academics than athlete students.</a:t>
            </a:r>
            <a:endParaRPr lang="en-US" dirty="0"/>
          </a:p>
          <a:p>
            <a:endParaRPr lang="en-US" dirty="0"/>
          </a:p>
        </p:txBody>
      </p:sp>
    </p:spTree>
    <p:extLst>
      <p:ext uri="{BB962C8B-B14F-4D97-AF65-F5344CB8AC3E}">
        <p14:creationId xmlns:p14="http://schemas.microsoft.com/office/powerpoint/2010/main" val="900848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Introduction</a:t>
            </a:r>
            <a:r>
              <a:rPr lang="en-US" dirty="0"/>
              <a:t/>
            </a:r>
            <a:br>
              <a:rPr lang="en-US" dirty="0"/>
            </a:br>
            <a:endParaRPr lang="en-US" dirty="0"/>
          </a:p>
        </p:txBody>
      </p:sp>
      <p:sp>
        <p:nvSpPr>
          <p:cNvPr id="3" name="Content Placeholder 2"/>
          <p:cNvSpPr>
            <a:spLocks noGrp="1"/>
          </p:cNvSpPr>
          <p:nvPr>
            <p:ph idx="1"/>
          </p:nvPr>
        </p:nvSpPr>
        <p:spPr>
          <a:xfrm>
            <a:off x="261257" y="1580606"/>
            <a:ext cx="10541726" cy="5003074"/>
          </a:xfrm>
        </p:spPr>
        <p:txBody>
          <a:bodyPr>
            <a:normAutofit/>
          </a:bodyPr>
          <a:lstStyle/>
          <a:p>
            <a:r>
              <a:rPr lang="en-GB" dirty="0"/>
              <a:t>The core purpose of the study was to anatomize the academic performance of college student-athletes and the non-athletic college students</a:t>
            </a:r>
            <a:r>
              <a:rPr lang="en-GB" dirty="0" smtClean="0"/>
              <a:t>.</a:t>
            </a:r>
          </a:p>
          <a:p>
            <a:r>
              <a:rPr lang="en-GB" dirty="0" smtClean="0"/>
              <a:t> </a:t>
            </a:r>
            <a:r>
              <a:rPr lang="en-GB" dirty="0"/>
              <a:t>In its pursuit, the participants (majorly second-year psychology college students) completed questions in anonymous online-questionnaire that asked for their GPA (grade point average) in psychology (Nichols et al. 2020 p 315</a:t>
            </a:r>
            <a:r>
              <a:rPr lang="en-GB" dirty="0" smtClean="0"/>
              <a:t>).</a:t>
            </a:r>
          </a:p>
          <a:p>
            <a:r>
              <a:rPr lang="en-GB" dirty="0" smtClean="0"/>
              <a:t> </a:t>
            </a:r>
            <a:r>
              <a:rPr lang="en-GB" dirty="0"/>
              <a:t>The duration that the participants spent attending to coursework was also given significant weight. </a:t>
            </a:r>
            <a:endParaRPr lang="en-GB" dirty="0" smtClean="0"/>
          </a:p>
          <a:p>
            <a:r>
              <a:rPr lang="en-GB" dirty="0" smtClean="0"/>
              <a:t>The </a:t>
            </a:r>
            <a:r>
              <a:rPr lang="en-GB" dirty="0"/>
              <a:t>focal point of the study was to determine if college athletes post better academic grades than those students who don't engage in sports</a:t>
            </a:r>
            <a:r>
              <a:rPr lang="en-GB" dirty="0" smtClean="0"/>
              <a:t>.</a:t>
            </a:r>
          </a:p>
          <a:p>
            <a:r>
              <a:rPr lang="en-GB" dirty="0" smtClean="0"/>
              <a:t> </a:t>
            </a:r>
            <a:r>
              <a:rPr lang="en-GB" dirty="0"/>
              <a:t>To put it differently, the paper aimed at ascertaining the hypothesis that sports enhance better performance in students</a:t>
            </a:r>
            <a:r>
              <a:rPr lang="en-GB" dirty="0" smtClean="0"/>
              <a:t>.</a:t>
            </a:r>
          </a:p>
          <a:p>
            <a:r>
              <a:rPr lang="en-GB" dirty="0" smtClean="0"/>
              <a:t> </a:t>
            </a:r>
            <a:r>
              <a:rPr lang="en-GB" dirty="0"/>
              <a:t>Division iii athletes pursuing psychology who actively participate in college sports teams from various colleges were considered. </a:t>
            </a:r>
            <a:endParaRPr lang="en-GB" dirty="0" smtClean="0"/>
          </a:p>
          <a:p>
            <a:r>
              <a:rPr lang="en-GB" dirty="0" smtClean="0"/>
              <a:t>The </a:t>
            </a:r>
            <a:r>
              <a:rPr lang="en-GB" dirty="0"/>
              <a:t>paper is categorically structured with a literature review that covers the past studies about the correlation between academic performance and participating in sports</a:t>
            </a:r>
            <a:endParaRPr lang="en-US" dirty="0"/>
          </a:p>
        </p:txBody>
      </p:sp>
    </p:spTree>
    <p:extLst>
      <p:ext uri="{BB962C8B-B14F-4D97-AF65-F5344CB8AC3E}">
        <p14:creationId xmlns:p14="http://schemas.microsoft.com/office/powerpoint/2010/main" val="2542354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462" y="609600"/>
            <a:ext cx="8346539" cy="461554"/>
          </a:xfrm>
        </p:spPr>
        <p:txBody>
          <a:bodyPr>
            <a:normAutofit fontScale="90000"/>
          </a:bodyPr>
          <a:lstStyle/>
          <a:p>
            <a:r>
              <a:rPr lang="en-US" dirty="0"/>
              <a:t>Cont.…….</a:t>
            </a:r>
          </a:p>
        </p:txBody>
      </p:sp>
      <p:sp>
        <p:nvSpPr>
          <p:cNvPr id="3" name="Content Placeholder 2"/>
          <p:cNvSpPr>
            <a:spLocks noGrp="1"/>
          </p:cNvSpPr>
          <p:nvPr>
            <p:ph idx="1"/>
          </p:nvPr>
        </p:nvSpPr>
        <p:spPr>
          <a:xfrm>
            <a:off x="235131" y="1345474"/>
            <a:ext cx="11495315" cy="4695888"/>
          </a:xfrm>
        </p:spPr>
        <p:txBody>
          <a:bodyPr>
            <a:normAutofit/>
          </a:bodyPr>
          <a:lstStyle/>
          <a:p>
            <a:r>
              <a:rPr lang="en-GB" dirty="0"/>
              <a:t>Also, it has the method part which showcases the various ways that were used to collect and </a:t>
            </a:r>
            <a:r>
              <a:rPr lang="en-GB" dirty="0" err="1"/>
              <a:t>analyze</a:t>
            </a:r>
            <a:r>
              <a:rPr lang="en-GB" dirty="0"/>
              <a:t> the research data. </a:t>
            </a:r>
            <a:endParaRPr lang="en-GB" dirty="0" smtClean="0"/>
          </a:p>
          <a:p>
            <a:r>
              <a:rPr lang="en-GB" dirty="0" smtClean="0"/>
              <a:t>The </a:t>
            </a:r>
            <a:r>
              <a:rPr lang="en-GB" dirty="0"/>
              <a:t>results section brings to light the findings collected after deeper scrutiny of the literature review. The findings found the hypothesis that college athletes perform better in academics wanting (Ennis 2017, p 245). </a:t>
            </a:r>
            <a:endParaRPr lang="en-GB" dirty="0" smtClean="0"/>
          </a:p>
          <a:p>
            <a:r>
              <a:rPr lang="en-GB" dirty="0" smtClean="0"/>
              <a:t>The </a:t>
            </a:r>
            <a:r>
              <a:rPr lang="en-GB" dirty="0"/>
              <a:t>results were the opposite in that students who did not engage in sports had a higher GPA compared to those who actively participated in sports. </a:t>
            </a:r>
            <a:endParaRPr lang="en-GB" dirty="0" smtClean="0"/>
          </a:p>
          <a:p>
            <a:r>
              <a:rPr lang="en-GB" dirty="0" smtClean="0"/>
              <a:t>Also</a:t>
            </a:r>
            <a:r>
              <a:rPr lang="en-GB" dirty="0"/>
              <a:t>, it was revealed that college students who did not participate in sports had a higher affinity for making a career out of sports hence spent more time attending to their coursework. </a:t>
            </a:r>
            <a:endParaRPr lang="en-GB" dirty="0" smtClean="0"/>
          </a:p>
          <a:p>
            <a:r>
              <a:rPr lang="en-GB" dirty="0" smtClean="0"/>
              <a:t>The </a:t>
            </a:r>
            <a:r>
              <a:rPr lang="en-GB" dirty="0"/>
              <a:t>contrary was reflected in athletes who spend little time on coursework and also had hopes of pursuing athletes as a future career. </a:t>
            </a:r>
            <a:endParaRPr lang="en-GB" dirty="0" smtClean="0"/>
          </a:p>
          <a:p>
            <a:r>
              <a:rPr lang="en-GB" dirty="0" smtClean="0"/>
              <a:t>Some </a:t>
            </a:r>
            <a:r>
              <a:rPr lang="en-GB" dirty="0"/>
              <a:t>of the correspondents were already professional athletes. </a:t>
            </a:r>
            <a:endParaRPr lang="en-GB" dirty="0" smtClean="0"/>
          </a:p>
          <a:p>
            <a:r>
              <a:rPr lang="en-GB" dirty="0" smtClean="0"/>
              <a:t>The </a:t>
            </a:r>
            <a:r>
              <a:rPr lang="en-GB" dirty="0"/>
              <a:t>discussion part strives to </a:t>
            </a:r>
            <a:r>
              <a:rPr lang="en-GB" dirty="0" err="1"/>
              <a:t>analyze</a:t>
            </a:r>
            <a:r>
              <a:rPr lang="en-GB" dirty="0"/>
              <a:t> the findings to draw a convincing conclusion at the end of the paper. In its quest, the paper seeks to answer the following   tentative research hypotheses;</a:t>
            </a:r>
            <a:endParaRPr lang="en-US" dirty="0"/>
          </a:p>
          <a:p>
            <a:endParaRPr lang="en-US" dirty="0"/>
          </a:p>
        </p:txBody>
      </p:sp>
    </p:spTree>
    <p:extLst>
      <p:ext uri="{BB962C8B-B14F-4D97-AF65-F5344CB8AC3E}">
        <p14:creationId xmlns:p14="http://schemas.microsoft.com/office/powerpoint/2010/main" val="46794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148" y="609600"/>
            <a:ext cx="8411853" cy="539931"/>
          </a:xfrm>
        </p:spPr>
        <p:txBody>
          <a:bodyPr>
            <a:normAutofit fontScale="90000"/>
          </a:bodyPr>
          <a:lstStyle/>
          <a:p>
            <a:r>
              <a:rPr lang="en-US" dirty="0"/>
              <a:t>Cont.…….</a:t>
            </a:r>
          </a:p>
        </p:txBody>
      </p:sp>
      <p:sp>
        <p:nvSpPr>
          <p:cNvPr id="3" name="Content Placeholder 2"/>
          <p:cNvSpPr>
            <a:spLocks noGrp="1"/>
          </p:cNvSpPr>
          <p:nvPr>
            <p:ph idx="1"/>
          </p:nvPr>
        </p:nvSpPr>
        <p:spPr>
          <a:xfrm>
            <a:off x="365760" y="1423851"/>
            <a:ext cx="8908242" cy="4617511"/>
          </a:xfrm>
        </p:spPr>
        <p:txBody>
          <a:bodyPr>
            <a:normAutofit/>
          </a:bodyPr>
          <a:lstStyle/>
          <a:p>
            <a:pPr lvl="0"/>
            <a:r>
              <a:rPr lang="en-GB" dirty="0"/>
              <a:t>College athletes post better grades than their counterparts who don't engage in sports</a:t>
            </a:r>
            <a:endParaRPr lang="en-US" dirty="0"/>
          </a:p>
          <a:p>
            <a:pPr lvl="0"/>
            <a:r>
              <a:rPr lang="en-GB" dirty="0"/>
              <a:t>College athletes spend more time on course work compared to those who don't do sports</a:t>
            </a:r>
            <a:endParaRPr lang="en-US" dirty="0"/>
          </a:p>
          <a:p>
            <a:pPr lvl="0"/>
            <a:r>
              <a:rPr lang="en-GB" dirty="0"/>
              <a:t>Sports  escalates the concentration level of students</a:t>
            </a:r>
            <a:endParaRPr lang="en-US" dirty="0"/>
          </a:p>
          <a:p>
            <a:pPr lvl="0"/>
            <a:r>
              <a:rPr lang="en-GB" dirty="0"/>
              <a:t>They exist many learned professional athletes </a:t>
            </a:r>
            <a:endParaRPr lang="en-US" dirty="0"/>
          </a:p>
          <a:p>
            <a:r>
              <a:rPr lang="en-GB" dirty="0"/>
              <a:t>The limitation of the study is that it used a specific sample of psychology students at the college level to represent the whole student fraternity</a:t>
            </a:r>
            <a:r>
              <a:rPr lang="en-GB" dirty="0" smtClean="0"/>
              <a:t>.</a:t>
            </a:r>
          </a:p>
          <a:p>
            <a:r>
              <a:rPr lang="en-GB" dirty="0" smtClean="0"/>
              <a:t> </a:t>
            </a:r>
            <a:r>
              <a:rPr lang="en-GB" dirty="0"/>
              <a:t>The study assumes that the results reflected in the study cuts across the board in all learning institutions. </a:t>
            </a:r>
            <a:endParaRPr lang="en-GB" dirty="0" smtClean="0"/>
          </a:p>
          <a:p>
            <a:r>
              <a:rPr lang="en-GB" dirty="0" smtClean="0"/>
              <a:t>The </a:t>
            </a:r>
            <a:r>
              <a:rPr lang="en-GB" dirty="0"/>
              <a:t>methods used to collect data also have tendencies of inaccuracy based on the fact that it is likely for the participants to exaggerate their results or opinions.</a:t>
            </a:r>
            <a:endParaRPr lang="en-US" dirty="0"/>
          </a:p>
          <a:p>
            <a:endParaRPr lang="en-US" dirty="0"/>
          </a:p>
        </p:txBody>
      </p:sp>
    </p:spTree>
    <p:extLst>
      <p:ext uri="{BB962C8B-B14F-4D97-AF65-F5344CB8AC3E}">
        <p14:creationId xmlns:p14="http://schemas.microsoft.com/office/powerpoint/2010/main" val="3758606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70560"/>
          </a:xfrm>
        </p:spPr>
        <p:txBody>
          <a:bodyPr>
            <a:normAutofit fontScale="90000"/>
          </a:bodyPr>
          <a:lstStyle/>
          <a:p>
            <a:pPr algn="ctr"/>
            <a:r>
              <a:rPr lang="en-GB" b="1" dirty="0"/>
              <a:t>Literature Review</a:t>
            </a:r>
            <a:r>
              <a:rPr lang="en-US" dirty="0"/>
              <a:t/>
            </a:r>
            <a:br>
              <a:rPr lang="en-US" dirty="0"/>
            </a:br>
            <a:endParaRPr lang="en-US" dirty="0"/>
          </a:p>
        </p:txBody>
      </p:sp>
      <p:sp>
        <p:nvSpPr>
          <p:cNvPr id="3" name="Content Placeholder 2"/>
          <p:cNvSpPr>
            <a:spLocks noGrp="1"/>
          </p:cNvSpPr>
          <p:nvPr>
            <p:ph idx="1"/>
          </p:nvPr>
        </p:nvSpPr>
        <p:spPr>
          <a:xfrm>
            <a:off x="287383" y="1645921"/>
            <a:ext cx="10045337" cy="4395442"/>
          </a:xfrm>
        </p:spPr>
        <p:txBody>
          <a:bodyPr>
            <a:normAutofit fontScale="92500"/>
          </a:bodyPr>
          <a:lstStyle/>
          <a:p>
            <a:r>
              <a:rPr lang="en-GB" dirty="0"/>
              <a:t>The contention about the high competency level of student-athletes compared to students who don't engage in sports has had mixed results with various studies tabling support for either side</a:t>
            </a:r>
            <a:r>
              <a:rPr lang="en-GB" dirty="0" smtClean="0"/>
              <a:t>.</a:t>
            </a:r>
          </a:p>
          <a:p>
            <a:r>
              <a:rPr lang="en-GB" dirty="0" smtClean="0"/>
              <a:t> </a:t>
            </a:r>
            <a:r>
              <a:rPr lang="en-GB" dirty="0"/>
              <a:t>Some research findings have revealed that student-athletes score highly in academics (</a:t>
            </a:r>
            <a:r>
              <a:rPr lang="en-GB" dirty="0" err="1"/>
              <a:t>Gayles</a:t>
            </a:r>
            <a:r>
              <a:rPr lang="en-GB" dirty="0"/>
              <a:t>, Lang &amp; </a:t>
            </a:r>
            <a:r>
              <a:rPr lang="en-GB" dirty="0" err="1"/>
              <a:t>Ofoegbu</a:t>
            </a:r>
            <a:r>
              <a:rPr lang="en-GB" dirty="0"/>
              <a:t> 2018). </a:t>
            </a:r>
            <a:endParaRPr lang="en-GB" dirty="0" smtClean="0"/>
          </a:p>
          <a:p>
            <a:r>
              <a:rPr lang="en-GB" dirty="0" smtClean="0"/>
              <a:t>From </a:t>
            </a:r>
            <a:r>
              <a:rPr lang="en-GB" dirty="0"/>
              <a:t>another angle, other research proponents have had contradicting results that those students who don't participate in sports score higher grades than student-athletes who flop terribly. </a:t>
            </a:r>
            <a:endParaRPr lang="en-GB" dirty="0" smtClean="0"/>
          </a:p>
          <a:p>
            <a:r>
              <a:rPr lang="en-GB" dirty="0" smtClean="0"/>
              <a:t>Other </a:t>
            </a:r>
            <a:r>
              <a:rPr lang="en-GB" dirty="0"/>
              <a:t>studies emerged with a 50 -50 outcome, where the results revealed that there existed no significant rift between the performance of student-athletes and the non-athletes. </a:t>
            </a:r>
            <a:endParaRPr lang="en-GB" dirty="0" smtClean="0"/>
          </a:p>
          <a:p>
            <a:r>
              <a:rPr lang="en-GB" dirty="0" smtClean="0"/>
              <a:t>Their </a:t>
            </a:r>
            <a:r>
              <a:rPr lang="en-GB" dirty="0"/>
              <a:t>findings revealed relatively the same results and capabilities. </a:t>
            </a:r>
            <a:endParaRPr lang="en-GB" dirty="0" smtClean="0"/>
          </a:p>
          <a:p>
            <a:r>
              <a:rPr lang="en-GB" dirty="0" smtClean="0"/>
              <a:t>Most </a:t>
            </a:r>
            <a:r>
              <a:rPr lang="en-GB" dirty="0"/>
              <a:t>of the studies focused on the academic commitment of the athletes and the non-athletes. </a:t>
            </a:r>
            <a:endParaRPr lang="en-GB" dirty="0" smtClean="0"/>
          </a:p>
          <a:p>
            <a:r>
              <a:rPr lang="en-GB" dirty="0" smtClean="0"/>
              <a:t>In </a:t>
            </a:r>
            <a:r>
              <a:rPr lang="en-GB" dirty="0"/>
              <a:t>this case, the commitment was the efforts of the students to carry out coursework and assignments</a:t>
            </a:r>
            <a:endParaRPr lang="en-US" dirty="0"/>
          </a:p>
        </p:txBody>
      </p:sp>
    </p:spTree>
    <p:extLst>
      <p:ext uri="{BB962C8B-B14F-4D97-AF65-F5344CB8AC3E}">
        <p14:creationId xmlns:p14="http://schemas.microsoft.com/office/powerpoint/2010/main" val="4011053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4" y="274320"/>
            <a:ext cx="8751487" cy="679269"/>
          </a:xfrm>
        </p:spPr>
        <p:txBody>
          <a:bodyPr>
            <a:normAutofit/>
          </a:bodyPr>
          <a:lstStyle/>
          <a:p>
            <a:r>
              <a:rPr lang="en-US" dirty="0"/>
              <a:t>Cont.…….</a:t>
            </a:r>
          </a:p>
        </p:txBody>
      </p:sp>
      <p:sp>
        <p:nvSpPr>
          <p:cNvPr id="3" name="Content Placeholder 2"/>
          <p:cNvSpPr>
            <a:spLocks noGrp="1"/>
          </p:cNvSpPr>
          <p:nvPr>
            <p:ph idx="1"/>
          </p:nvPr>
        </p:nvSpPr>
        <p:spPr>
          <a:xfrm>
            <a:off x="143691" y="1528353"/>
            <a:ext cx="10437223" cy="5029201"/>
          </a:xfrm>
        </p:spPr>
        <p:txBody>
          <a:bodyPr>
            <a:normAutofit lnSpcReduction="10000"/>
          </a:bodyPr>
          <a:lstStyle/>
          <a:p>
            <a:r>
              <a:rPr lang="en-GB" dirty="0"/>
              <a:t>. The study by </a:t>
            </a:r>
            <a:r>
              <a:rPr lang="en-GB" dirty="0" err="1"/>
              <a:t>Hextrum</a:t>
            </a:r>
            <a:r>
              <a:rPr lang="en-GB" dirty="0"/>
              <a:t>  (2018 pp 355-377)  revealed that there exists a certain tradition in schools and colleges of favouring student-athletes</a:t>
            </a:r>
            <a:r>
              <a:rPr lang="en-GB" dirty="0" smtClean="0"/>
              <a:t>.</a:t>
            </a:r>
          </a:p>
          <a:p>
            <a:r>
              <a:rPr lang="en-GB" dirty="0" smtClean="0"/>
              <a:t> </a:t>
            </a:r>
            <a:r>
              <a:rPr lang="en-GB" dirty="0"/>
              <a:t>The study revealed that most of the student-athletes joined colleges and universities because of their sportsmanship and not on academic merit</a:t>
            </a:r>
            <a:r>
              <a:rPr lang="en-GB" dirty="0" smtClean="0"/>
              <a:t>.</a:t>
            </a:r>
          </a:p>
          <a:p>
            <a:r>
              <a:rPr lang="en-GB" dirty="0" smtClean="0"/>
              <a:t> </a:t>
            </a:r>
            <a:r>
              <a:rPr lang="en-GB" dirty="0"/>
              <a:t>The student's celebrity status of appearing on communication platforms lured colleges to absorb such athletes to reap from such student-athletes in terms of winning major trophies, financial gain, and making a name as a college</a:t>
            </a:r>
            <a:r>
              <a:rPr lang="en-GB" dirty="0" smtClean="0"/>
              <a:t>.</a:t>
            </a:r>
          </a:p>
          <a:p>
            <a:r>
              <a:rPr lang="en-GB" dirty="0" smtClean="0"/>
              <a:t> </a:t>
            </a:r>
            <a:r>
              <a:rPr lang="en-GB" dirty="0"/>
              <a:t>The students were favoured in terms of being given a special diet and also paying subsidized fees. </a:t>
            </a:r>
            <a:endParaRPr lang="en-GB" dirty="0" smtClean="0"/>
          </a:p>
          <a:p>
            <a:r>
              <a:rPr lang="en-GB" dirty="0" smtClean="0"/>
              <a:t>For </a:t>
            </a:r>
            <a:r>
              <a:rPr lang="en-GB" dirty="0"/>
              <a:t>such reasons, most of the student-athletes focused much on athletes compared to academic matters with a notion that they may acquire scholarships in sports. </a:t>
            </a:r>
            <a:endParaRPr lang="en-GB" dirty="0" smtClean="0"/>
          </a:p>
          <a:p>
            <a:r>
              <a:rPr lang="en-GB" dirty="0" smtClean="0"/>
              <a:t>Another </a:t>
            </a:r>
            <a:r>
              <a:rPr lang="en-GB" dirty="0"/>
              <a:t>study by Kim et al. (2017, p 337)   revealed that student-athletes do better in academics. </a:t>
            </a:r>
            <a:endParaRPr lang="en-GB" dirty="0" smtClean="0"/>
          </a:p>
          <a:p>
            <a:r>
              <a:rPr lang="en-GB" dirty="0" smtClean="0"/>
              <a:t>The </a:t>
            </a:r>
            <a:r>
              <a:rPr lang="en-GB" dirty="0"/>
              <a:t>main reason is because of the ever refreshed minds of such athletes which enhances their concentration and retention of academic content compared to non-athletic students who lead s dull life, which hampers their level of concentration and academic focus</a:t>
            </a:r>
            <a:endParaRPr lang="en-US" dirty="0"/>
          </a:p>
        </p:txBody>
      </p:sp>
    </p:spTree>
    <p:extLst>
      <p:ext uri="{BB962C8B-B14F-4D97-AF65-F5344CB8AC3E}">
        <p14:creationId xmlns:p14="http://schemas.microsoft.com/office/powerpoint/2010/main" val="3695334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28" y="718457"/>
            <a:ext cx="10084526" cy="5322905"/>
          </a:xfrm>
        </p:spPr>
        <p:txBody>
          <a:bodyPr/>
          <a:lstStyle/>
          <a:p>
            <a:r>
              <a:rPr lang="en-GB" dirty="0"/>
              <a:t>Hence such students score poorly. It is said that work without play makes Jack a dull boy</a:t>
            </a:r>
            <a:r>
              <a:rPr lang="en-GB" dirty="0" smtClean="0"/>
              <a:t>.</a:t>
            </a:r>
          </a:p>
          <a:p>
            <a:r>
              <a:rPr lang="en-GB" dirty="0" smtClean="0"/>
              <a:t> </a:t>
            </a:r>
            <a:r>
              <a:rPr lang="en-GB" dirty="0"/>
              <a:t>Another study deducted that student non-athletes pursued difficult courses, for instance, structural engineering, medicine, and architecture</a:t>
            </a:r>
            <a:r>
              <a:rPr lang="en-GB" dirty="0" smtClean="0"/>
              <a:t>.</a:t>
            </a:r>
          </a:p>
          <a:p>
            <a:r>
              <a:rPr lang="en-GB" dirty="0" smtClean="0"/>
              <a:t> </a:t>
            </a:r>
            <a:r>
              <a:rPr lang="en-GB" dirty="0"/>
              <a:t>At the same time, the student-athletes opted for easier courses, especially arts and humanities, for instance, history, drama and theatre, and teaching. </a:t>
            </a:r>
            <a:endParaRPr lang="en-GB" dirty="0" smtClean="0"/>
          </a:p>
          <a:p>
            <a:r>
              <a:rPr lang="en-GB" dirty="0" smtClean="0"/>
              <a:t>The </a:t>
            </a:r>
            <a:r>
              <a:rPr lang="en-GB" dirty="0"/>
              <a:t>findings revealed that student-athletes tend to be non-academics while the segment of college students who did not engage in sports was academically oriented.</a:t>
            </a:r>
            <a:endParaRPr lang="en-US" dirty="0"/>
          </a:p>
          <a:p>
            <a:r>
              <a:rPr lang="en-GB" dirty="0"/>
              <a:t>In one of the studies aimed at student identity based on the parameters of sports and academics,  ( van </a:t>
            </a:r>
            <a:r>
              <a:rPr lang="en-GB" dirty="0" err="1"/>
              <a:t>Rens</a:t>
            </a:r>
            <a:r>
              <a:rPr lang="en-GB" dirty="0"/>
              <a:t>, Ashley &amp; Steele 2019 p44 ) established that most of the student-athletes associated themselves with sports and the prosperous professional athletes as their role models</a:t>
            </a:r>
            <a:r>
              <a:rPr lang="en-GB" dirty="0" smtClean="0"/>
              <a:t>.</a:t>
            </a:r>
          </a:p>
          <a:p>
            <a:r>
              <a:rPr lang="en-GB" dirty="0"/>
              <a:t>Some of the athletes confessed dreaming of scoring and mingling with the sports celebrities. Most of them perceived academics and academic institutions as potential platforms for acquiring sponsorship or being spotted by sports scouts to lead to professional life</a:t>
            </a:r>
            <a:r>
              <a:rPr lang="en-GB" dirty="0" smtClean="0"/>
              <a:t>.</a:t>
            </a:r>
          </a:p>
          <a:p>
            <a:r>
              <a:rPr lang="en-GB" dirty="0" smtClean="0"/>
              <a:t> </a:t>
            </a:r>
            <a:r>
              <a:rPr lang="en-GB" dirty="0"/>
              <a:t>On the same, many of the non –athlete students confessed to banking hopes on academics as an avenue for future success.</a:t>
            </a:r>
            <a:endParaRPr lang="en-US" dirty="0"/>
          </a:p>
        </p:txBody>
      </p:sp>
    </p:spTree>
    <p:extLst>
      <p:ext uri="{BB962C8B-B14F-4D97-AF65-F5344CB8AC3E}">
        <p14:creationId xmlns:p14="http://schemas.microsoft.com/office/powerpoint/2010/main" val="1984215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771" y="209006"/>
            <a:ext cx="8490231" cy="783771"/>
          </a:xfrm>
        </p:spPr>
        <p:txBody>
          <a:bodyPr>
            <a:normAutofit/>
          </a:bodyPr>
          <a:lstStyle/>
          <a:p>
            <a:r>
              <a:rPr lang="en-US" dirty="0"/>
              <a:t>Cont.…….</a:t>
            </a:r>
          </a:p>
        </p:txBody>
      </p:sp>
      <p:sp>
        <p:nvSpPr>
          <p:cNvPr id="3" name="Content Placeholder 2"/>
          <p:cNvSpPr>
            <a:spLocks noGrp="1"/>
          </p:cNvSpPr>
          <p:nvPr>
            <p:ph idx="1"/>
          </p:nvPr>
        </p:nvSpPr>
        <p:spPr>
          <a:xfrm>
            <a:off x="313509" y="1410789"/>
            <a:ext cx="10306594" cy="4630573"/>
          </a:xfrm>
        </p:spPr>
        <p:txBody>
          <a:bodyPr>
            <a:normAutofit lnSpcReduction="10000"/>
          </a:bodyPr>
          <a:lstStyle/>
          <a:p>
            <a:r>
              <a:rPr lang="en-GB" dirty="0"/>
              <a:t>Participating in sports has many greater health benefits to an individual (</a:t>
            </a:r>
            <a:r>
              <a:rPr lang="en-GB" dirty="0" err="1"/>
              <a:t>Malm</a:t>
            </a:r>
            <a:r>
              <a:rPr lang="en-GB" dirty="0"/>
              <a:t>, Jacobson &amp; Isaksson 2019). </a:t>
            </a:r>
            <a:endParaRPr lang="en-GB" dirty="0" smtClean="0"/>
          </a:p>
          <a:p>
            <a:r>
              <a:rPr lang="en-GB" dirty="0" smtClean="0"/>
              <a:t>Some </a:t>
            </a:r>
            <a:r>
              <a:rPr lang="en-GB" dirty="0"/>
              <a:t>of the benefits include the promotion of cardiac health, which helps in evading heart –related complications that are also expensive to treat, for instance, cardiac arrest</a:t>
            </a:r>
            <a:r>
              <a:rPr lang="en-GB" dirty="0" smtClean="0"/>
              <a:t>.</a:t>
            </a:r>
          </a:p>
          <a:p>
            <a:r>
              <a:rPr lang="en-GB" dirty="0" smtClean="0"/>
              <a:t> </a:t>
            </a:r>
            <a:r>
              <a:rPr lang="en-GB" dirty="0"/>
              <a:t>It also enhances better weight management and maintains the normal blood sugar and pressure levels by the high promoting levels of lipoprotein-cholesterol levels. </a:t>
            </a:r>
            <a:endParaRPr lang="en-GB" dirty="0" smtClean="0"/>
          </a:p>
          <a:p>
            <a:r>
              <a:rPr lang="en-GB" dirty="0" smtClean="0"/>
              <a:t>Also</a:t>
            </a:r>
            <a:r>
              <a:rPr lang="en-GB" dirty="0"/>
              <a:t>, it depresses the aging of brain matter, which increases the sharpness of the brain and oppresses the possibility of facing dementia. </a:t>
            </a:r>
            <a:endParaRPr lang="en-GB" dirty="0" smtClean="0"/>
          </a:p>
          <a:p>
            <a:r>
              <a:rPr lang="en-GB" dirty="0" smtClean="0"/>
              <a:t>Also</a:t>
            </a:r>
            <a:r>
              <a:rPr lang="en-GB" dirty="0"/>
              <a:t>, studies reveal that sports help teenagers to improve in socialization processes, instil leadership skills and self-esteem, which, if incorporated in academics, can boost academic performance. </a:t>
            </a:r>
            <a:endParaRPr lang="en-GB" dirty="0" smtClean="0"/>
          </a:p>
          <a:p>
            <a:r>
              <a:rPr lang="en-GB" dirty="0" smtClean="0"/>
              <a:t>After </a:t>
            </a:r>
            <a:r>
              <a:rPr lang="en-GB" dirty="0"/>
              <a:t>combing through the literature, I credit the researchers for their exemplary work energy and commitments that they invested in their studies (</a:t>
            </a:r>
            <a:r>
              <a:rPr lang="en-GB" dirty="0" err="1"/>
              <a:t>Malm</a:t>
            </a:r>
            <a:r>
              <a:rPr lang="en-GB" dirty="0"/>
              <a:t> et al. 2019</a:t>
            </a:r>
            <a:r>
              <a:rPr lang="en-GB" dirty="0" smtClean="0"/>
              <a:t>).</a:t>
            </a:r>
          </a:p>
          <a:p>
            <a:r>
              <a:rPr lang="en-GB" dirty="0" smtClean="0"/>
              <a:t> </a:t>
            </a:r>
            <a:r>
              <a:rPr lang="en-GB" dirty="0"/>
              <a:t>However, the studies have some gaps about the time spent on academic matters by the two groups (student non-athletes and student-athletes). </a:t>
            </a:r>
            <a:endParaRPr lang="en-US" dirty="0"/>
          </a:p>
        </p:txBody>
      </p:sp>
    </p:spTree>
    <p:extLst>
      <p:ext uri="{BB962C8B-B14F-4D97-AF65-F5344CB8AC3E}">
        <p14:creationId xmlns:p14="http://schemas.microsoft.com/office/powerpoint/2010/main" val="1496467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a:t>
            </a:r>
          </a:p>
        </p:txBody>
      </p:sp>
      <p:sp>
        <p:nvSpPr>
          <p:cNvPr id="3" name="Content Placeholder 2"/>
          <p:cNvSpPr>
            <a:spLocks noGrp="1"/>
          </p:cNvSpPr>
          <p:nvPr>
            <p:ph idx="1"/>
          </p:nvPr>
        </p:nvSpPr>
        <p:spPr/>
        <p:txBody>
          <a:bodyPr/>
          <a:lstStyle/>
          <a:p>
            <a:r>
              <a:rPr lang="en-GB" dirty="0"/>
              <a:t>Also, the studies do not cover the physical evidence of the ratio between the learned professional athletes and athletes without college or university education</a:t>
            </a:r>
            <a:r>
              <a:rPr lang="en-GB" dirty="0" smtClean="0"/>
              <a:t>.</a:t>
            </a:r>
          </a:p>
          <a:p>
            <a:r>
              <a:rPr lang="en-GB" dirty="0" smtClean="0"/>
              <a:t> </a:t>
            </a:r>
            <a:r>
              <a:rPr lang="en-GB" dirty="0"/>
              <a:t>The study's centre of attraction will be elucidating the already existing ideas as well as address the gaps envisaged in the literature review.</a:t>
            </a:r>
            <a:endParaRPr lang="en-US" dirty="0"/>
          </a:p>
          <a:p>
            <a:endParaRPr lang="en-US" dirty="0"/>
          </a:p>
        </p:txBody>
      </p:sp>
    </p:spTree>
    <p:extLst>
      <p:ext uri="{BB962C8B-B14F-4D97-AF65-F5344CB8AC3E}">
        <p14:creationId xmlns:p14="http://schemas.microsoft.com/office/powerpoint/2010/main" val="3529018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Research methods</a:t>
            </a:r>
            <a:r>
              <a:rPr lang="en-US" dirty="0"/>
              <a:t/>
            </a:r>
            <a:br>
              <a:rPr lang="en-US" dirty="0"/>
            </a:br>
            <a:endParaRPr lang="en-US" dirty="0"/>
          </a:p>
        </p:txBody>
      </p:sp>
      <p:sp>
        <p:nvSpPr>
          <p:cNvPr id="3" name="Content Placeholder 2"/>
          <p:cNvSpPr>
            <a:spLocks noGrp="1"/>
          </p:cNvSpPr>
          <p:nvPr>
            <p:ph idx="1"/>
          </p:nvPr>
        </p:nvSpPr>
        <p:spPr>
          <a:xfrm>
            <a:off x="418011" y="1737360"/>
            <a:ext cx="10019212" cy="4304002"/>
          </a:xfrm>
        </p:spPr>
        <p:txBody>
          <a:bodyPr>
            <a:normAutofit/>
          </a:bodyPr>
          <a:lstStyle/>
          <a:p>
            <a:r>
              <a:rPr lang="en-GB" dirty="0"/>
              <a:t>The study used a mixed-method strategy that encompasses the use of both qualitative and quantitative research strategies (</a:t>
            </a:r>
            <a:r>
              <a:rPr lang="en-GB" dirty="0" err="1"/>
              <a:t>Brannen</a:t>
            </a:r>
            <a:r>
              <a:rPr lang="en-GB" dirty="0"/>
              <a:t>, 2017). </a:t>
            </a:r>
            <a:endParaRPr lang="en-GB" dirty="0" smtClean="0"/>
          </a:p>
          <a:p>
            <a:r>
              <a:rPr lang="en-GB" dirty="0" smtClean="0"/>
              <a:t>Qualitative </a:t>
            </a:r>
            <a:r>
              <a:rPr lang="en-GB" dirty="0"/>
              <a:t>research uses existing publications on the subject matter under study to conclude.  </a:t>
            </a:r>
            <a:endParaRPr lang="en-GB" dirty="0" smtClean="0"/>
          </a:p>
          <a:p>
            <a:r>
              <a:rPr lang="en-GB" dirty="0" smtClean="0"/>
              <a:t>The </a:t>
            </a:r>
            <a:r>
              <a:rPr lang="en-GB" dirty="0"/>
              <a:t>quantitative method uses empirical figures to come up with findings through calculations of measures of central tendencies, for instance, mode, average, and median</a:t>
            </a:r>
            <a:r>
              <a:rPr lang="en-GB" dirty="0" smtClean="0"/>
              <a:t>.</a:t>
            </a:r>
          </a:p>
          <a:p>
            <a:r>
              <a:rPr lang="en-GB" dirty="0" smtClean="0"/>
              <a:t> </a:t>
            </a:r>
            <a:r>
              <a:rPr lang="en-GB" dirty="0"/>
              <a:t>The most current publications (from 2016-2020) were selected under the collection of quantitative data, and online open-ended questionnaires were administered to the participants. </a:t>
            </a:r>
            <a:endParaRPr lang="en-GB" dirty="0" smtClean="0"/>
          </a:p>
          <a:p>
            <a:r>
              <a:rPr lang="en-GB" dirty="0" smtClean="0"/>
              <a:t>The </a:t>
            </a:r>
            <a:r>
              <a:rPr lang="en-GB" dirty="0"/>
              <a:t>participants were a total of 200 second-year college-level students (both males and females) who were pursuing psychology as their core course</a:t>
            </a:r>
            <a:r>
              <a:rPr lang="en-GB" dirty="0" smtClean="0"/>
              <a:t>.</a:t>
            </a:r>
          </a:p>
          <a:p>
            <a:r>
              <a:rPr lang="en-GB" dirty="0" smtClean="0"/>
              <a:t> </a:t>
            </a:r>
            <a:r>
              <a:rPr lang="en-GB" dirty="0"/>
              <a:t>The cohort had 89 females and 111 males. The sample had 56 % of correspondents who were athlete students, while 44 % were non –athletic students</a:t>
            </a:r>
            <a:endParaRPr lang="en-US" dirty="0"/>
          </a:p>
        </p:txBody>
      </p:sp>
    </p:spTree>
    <p:extLst>
      <p:ext uri="{BB962C8B-B14F-4D97-AF65-F5344CB8AC3E}">
        <p14:creationId xmlns:p14="http://schemas.microsoft.com/office/powerpoint/2010/main" val="448789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p:txBody>
          <a:bodyPr/>
          <a:lstStyle/>
          <a:p>
            <a:r>
              <a:rPr lang="en-GB" dirty="0"/>
              <a:t>The data was collected during the COVID-19 break using the Psychology Students’ Association platform. </a:t>
            </a:r>
            <a:endParaRPr lang="en-US" dirty="0"/>
          </a:p>
          <a:p>
            <a:r>
              <a:rPr lang="en-GB" dirty="0"/>
              <a:t>The questionnaires had similar questions</a:t>
            </a:r>
            <a:r>
              <a:rPr lang="en-GB" dirty="0" smtClean="0"/>
              <a:t>.</a:t>
            </a:r>
          </a:p>
          <a:p>
            <a:r>
              <a:rPr lang="en-GB" dirty="0" smtClean="0"/>
              <a:t> </a:t>
            </a:r>
            <a:r>
              <a:rPr lang="en-GB" dirty="0"/>
              <a:t>The correspondents were required to identify their gender, college, the type of sports they engage in, the average score they attained in their first-year examination, their identity with either academics or sports, and the effects of fatigue related to sports participation or vice versa. </a:t>
            </a:r>
            <a:endParaRPr lang="en-GB" dirty="0" smtClean="0"/>
          </a:p>
          <a:p>
            <a:r>
              <a:rPr lang="en-GB" dirty="0" smtClean="0"/>
              <a:t>The </a:t>
            </a:r>
            <a:r>
              <a:rPr lang="en-GB" dirty="0"/>
              <a:t>third question gave them a choice to make, whether they are players in college teams or they are non-athletes. </a:t>
            </a:r>
            <a:endParaRPr lang="en-US" dirty="0"/>
          </a:p>
          <a:p>
            <a:endParaRPr lang="en-US" dirty="0"/>
          </a:p>
        </p:txBody>
      </p:sp>
    </p:spTree>
    <p:extLst>
      <p:ext uri="{BB962C8B-B14F-4D97-AF65-F5344CB8AC3E}">
        <p14:creationId xmlns:p14="http://schemas.microsoft.com/office/powerpoint/2010/main" val="6215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Findings</a:t>
            </a:r>
            <a:endParaRPr lang="en-US" dirty="0"/>
          </a:p>
        </p:txBody>
      </p:sp>
      <p:sp>
        <p:nvSpPr>
          <p:cNvPr id="3" name="Content Placeholder 2"/>
          <p:cNvSpPr>
            <a:spLocks noGrp="1"/>
          </p:cNvSpPr>
          <p:nvPr>
            <p:ph idx="1"/>
          </p:nvPr>
        </p:nvSpPr>
        <p:spPr/>
        <p:txBody>
          <a:bodyPr>
            <a:normAutofit lnSpcReduction="10000"/>
          </a:bodyPr>
          <a:lstStyle/>
          <a:p>
            <a:r>
              <a:rPr lang="en-GB" dirty="0"/>
              <a:t>After combing through the relevant publications and online sources, it emerged that professional athletes who gave a minimum college degree were very low.  </a:t>
            </a:r>
            <a:endParaRPr lang="en-GB" dirty="0" smtClean="0"/>
          </a:p>
          <a:p>
            <a:r>
              <a:rPr lang="en-GB" dirty="0" smtClean="0"/>
              <a:t>Only </a:t>
            </a:r>
            <a:r>
              <a:rPr lang="en-GB" dirty="0"/>
              <a:t>23% of idolized athletes have a college degree (Hendricks &amp; Johnson, 2016). </a:t>
            </a:r>
            <a:endParaRPr lang="en-GB" dirty="0" smtClean="0"/>
          </a:p>
          <a:p>
            <a:r>
              <a:rPr lang="en-GB" dirty="0" smtClean="0"/>
              <a:t>In </a:t>
            </a:r>
            <a:r>
              <a:rPr lang="en-GB" dirty="0"/>
              <a:t>America, the major league baseball only has 4.3 per cent. </a:t>
            </a:r>
            <a:endParaRPr lang="en-GB" dirty="0" smtClean="0"/>
          </a:p>
          <a:p>
            <a:r>
              <a:rPr lang="en-GB" dirty="0" smtClean="0"/>
              <a:t>The </a:t>
            </a:r>
            <a:r>
              <a:rPr lang="en-GB" dirty="0"/>
              <a:t>National Football League had an impressive 30 </a:t>
            </a:r>
            <a:r>
              <a:rPr lang="en-GB" dirty="0" smtClean="0"/>
              <a:t>%.</a:t>
            </a:r>
          </a:p>
          <a:p>
            <a:r>
              <a:rPr lang="en-GB" dirty="0" smtClean="0"/>
              <a:t> </a:t>
            </a:r>
            <a:r>
              <a:rPr lang="en-GB" dirty="0"/>
              <a:t>The trend is attributed to the emphasis that one has to complete college to play professionally. </a:t>
            </a:r>
            <a:endParaRPr lang="en-GB" dirty="0" smtClean="0"/>
          </a:p>
          <a:p>
            <a:r>
              <a:rPr lang="en-GB" dirty="0" smtClean="0"/>
              <a:t>NBA </a:t>
            </a:r>
            <a:r>
              <a:rPr lang="en-GB" dirty="0"/>
              <a:t>fraternity had 20 % of the participants having a college degree</a:t>
            </a:r>
            <a:r>
              <a:rPr lang="en-GB" dirty="0" smtClean="0"/>
              <a:t>.</a:t>
            </a:r>
          </a:p>
          <a:p>
            <a:r>
              <a:rPr lang="en-GB" dirty="0" smtClean="0"/>
              <a:t> </a:t>
            </a:r>
            <a:r>
              <a:rPr lang="en-GB" dirty="0"/>
              <a:t>Another reason for the lower rate of student-athletes graduating is the high drop-out rates of student-athletes to become professionals.</a:t>
            </a:r>
            <a:endParaRPr lang="en-US" dirty="0"/>
          </a:p>
          <a:p>
            <a:endParaRPr lang="en-US" dirty="0"/>
          </a:p>
        </p:txBody>
      </p:sp>
    </p:spTree>
    <p:extLst>
      <p:ext uri="{BB962C8B-B14F-4D97-AF65-F5344CB8AC3E}">
        <p14:creationId xmlns:p14="http://schemas.microsoft.com/office/powerpoint/2010/main" val="137029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6572"/>
            <a:ext cx="9655386" cy="940526"/>
          </a:xfrm>
        </p:spPr>
        <p:txBody>
          <a:bodyPr/>
          <a:lstStyle/>
          <a:p>
            <a:r>
              <a:rPr lang="en-US" dirty="0"/>
              <a:t>Cont.…….</a:t>
            </a:r>
          </a:p>
        </p:txBody>
      </p:sp>
      <p:sp>
        <p:nvSpPr>
          <p:cNvPr id="3" name="Content Placeholder 2"/>
          <p:cNvSpPr>
            <a:spLocks noGrp="1"/>
          </p:cNvSpPr>
          <p:nvPr>
            <p:ph idx="1"/>
          </p:nvPr>
        </p:nvSpPr>
        <p:spPr>
          <a:xfrm>
            <a:off x="677333" y="2063931"/>
            <a:ext cx="10164837" cy="3977431"/>
          </a:xfrm>
        </p:spPr>
        <p:txBody>
          <a:bodyPr/>
          <a:lstStyle/>
          <a:p>
            <a:r>
              <a:rPr lang="en-GB" dirty="0"/>
              <a:t>The study that sports improve concentration defended the concept when the participants engaged in moderate physical activities. </a:t>
            </a:r>
            <a:endParaRPr lang="en-GB" dirty="0" smtClean="0"/>
          </a:p>
          <a:p>
            <a:r>
              <a:rPr lang="en-GB" dirty="0" smtClean="0"/>
              <a:t>The </a:t>
            </a:r>
            <a:r>
              <a:rPr lang="en-GB" dirty="0"/>
              <a:t>activities elevated their bodily functions, including the brain, which impacted positively by escalating retention and reasoning (Kim et al. 2017, p 337). </a:t>
            </a:r>
            <a:endParaRPr lang="en-GB" dirty="0" smtClean="0"/>
          </a:p>
          <a:p>
            <a:r>
              <a:rPr lang="en-GB" dirty="0" smtClean="0"/>
              <a:t>On </a:t>
            </a:r>
            <a:r>
              <a:rPr lang="en-GB" dirty="0"/>
              <a:t>the contrary, the materials also emphasized that a lot of physical activities deactivate the brain matter hence lowering mental activeness. </a:t>
            </a:r>
            <a:endParaRPr lang="en-GB" dirty="0" smtClean="0"/>
          </a:p>
          <a:p>
            <a:r>
              <a:rPr lang="en-GB" dirty="0" smtClean="0"/>
              <a:t>The </a:t>
            </a:r>
            <a:r>
              <a:rPr lang="en-GB" dirty="0"/>
              <a:t>fatigue sustained through the exercise results in body dormancy.  60% of the student-athletes attested that their concentration level was better after light physical activities while during vigorous exercise, 70% of the athletes lacked interest in coursework. </a:t>
            </a:r>
            <a:endParaRPr lang="en-GB" dirty="0" smtClean="0"/>
          </a:p>
          <a:p>
            <a:r>
              <a:rPr lang="en-GB" dirty="0" smtClean="0"/>
              <a:t>Surprisingly</a:t>
            </a:r>
            <a:r>
              <a:rPr lang="en-GB" dirty="0"/>
              <a:t>, most of them proffered delegating such coursework to be done by others.  75 % of the athlete students identified themselves more with sports rather than academics, while 80 % of the non-athletic students identified themselves as pure academics</a:t>
            </a:r>
            <a:endParaRPr lang="en-US" dirty="0"/>
          </a:p>
        </p:txBody>
      </p:sp>
    </p:spTree>
    <p:extLst>
      <p:ext uri="{BB962C8B-B14F-4D97-AF65-F5344CB8AC3E}">
        <p14:creationId xmlns:p14="http://schemas.microsoft.com/office/powerpoint/2010/main" val="1378125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p:txBody>
          <a:bodyPr/>
          <a:lstStyle/>
          <a:p>
            <a:r>
              <a:rPr lang="en-GB" dirty="0"/>
              <a:t>The average score of the athletic students was 68% compared to that of the non-athletic students who posted 86% as the average score.  </a:t>
            </a:r>
            <a:endParaRPr lang="en-GB" dirty="0" smtClean="0"/>
          </a:p>
          <a:p>
            <a:r>
              <a:rPr lang="en-GB" dirty="0" smtClean="0"/>
              <a:t>55 </a:t>
            </a:r>
            <a:r>
              <a:rPr lang="en-GB" dirty="0"/>
              <a:t>% of the non-athletes argued that they are not affected by fatigue because of engaging in other refreshing activities, for instance, walking around, engaging in storytelling, and having enough sleep</a:t>
            </a:r>
            <a:r>
              <a:rPr lang="en-GB" dirty="0" smtClean="0"/>
              <a:t>.</a:t>
            </a:r>
          </a:p>
          <a:p>
            <a:r>
              <a:rPr lang="en-GB" dirty="0" smtClean="0"/>
              <a:t> </a:t>
            </a:r>
            <a:r>
              <a:rPr lang="en-GB" dirty="0"/>
              <a:t>College athletes spent averagely 5.5 hours weekly on coursework compared to 9 hours by those who did not engage in sports. </a:t>
            </a:r>
            <a:endParaRPr lang="en-GB" dirty="0" smtClean="0"/>
          </a:p>
          <a:p>
            <a:r>
              <a:rPr lang="en-GB" dirty="0" smtClean="0"/>
              <a:t>The </a:t>
            </a:r>
            <a:r>
              <a:rPr lang="en-GB" dirty="0"/>
              <a:t>hours reduced even further to 3 during the college games as the athletes were excluded from class to engage in vigorous training and sharpening of skills with some of them requiring extra tutorials to catch up with others.</a:t>
            </a:r>
            <a:endParaRPr lang="en-US" dirty="0"/>
          </a:p>
          <a:p>
            <a:endParaRPr lang="en-US" dirty="0"/>
          </a:p>
        </p:txBody>
      </p:sp>
    </p:spTree>
    <p:extLst>
      <p:ext uri="{BB962C8B-B14F-4D97-AF65-F5344CB8AC3E}">
        <p14:creationId xmlns:p14="http://schemas.microsoft.com/office/powerpoint/2010/main" val="4224774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Discussion and conclusion</a:t>
            </a:r>
            <a:r>
              <a:rPr lang="en-US" dirty="0"/>
              <a:t/>
            </a:r>
            <a:br>
              <a:rPr lang="en-US" dirty="0"/>
            </a:br>
            <a:endParaRPr lang="en-US" dirty="0"/>
          </a:p>
        </p:txBody>
      </p:sp>
      <p:sp>
        <p:nvSpPr>
          <p:cNvPr id="3" name="Content Placeholder 2"/>
          <p:cNvSpPr>
            <a:spLocks noGrp="1"/>
          </p:cNvSpPr>
          <p:nvPr>
            <p:ph idx="1"/>
          </p:nvPr>
        </p:nvSpPr>
        <p:spPr>
          <a:xfrm>
            <a:off x="404948" y="1319349"/>
            <a:ext cx="10084525" cy="5408022"/>
          </a:xfrm>
        </p:spPr>
        <p:txBody>
          <a:bodyPr/>
          <a:lstStyle/>
          <a:p>
            <a:r>
              <a:rPr lang="en-GB" dirty="0"/>
              <a:t>The revelation that only means 23%of professional athletes have a minimum college degree is a worrying trend (Hendricks &amp; Johnson 2017). </a:t>
            </a:r>
            <a:endParaRPr lang="en-GB" dirty="0" smtClean="0"/>
          </a:p>
          <a:p>
            <a:r>
              <a:rPr lang="en-GB" dirty="0" smtClean="0"/>
              <a:t>The </a:t>
            </a:r>
            <a:r>
              <a:rPr lang="en-GB" dirty="0"/>
              <a:t>trend disqualifies the hypothesis that many professional athletes have college degrees. </a:t>
            </a:r>
            <a:endParaRPr lang="en-GB" dirty="0" smtClean="0"/>
          </a:p>
          <a:p>
            <a:r>
              <a:rPr lang="en-GB" dirty="0" smtClean="0"/>
              <a:t>It </a:t>
            </a:r>
            <a:r>
              <a:rPr lang="en-GB" dirty="0"/>
              <a:t>is vivid that many athletes either drop out of college or other lower institutions of learning, while most of them fail their final examinations.  </a:t>
            </a:r>
            <a:endParaRPr lang="en-GB" dirty="0" smtClean="0"/>
          </a:p>
          <a:p>
            <a:r>
              <a:rPr lang="en-GB" dirty="0" smtClean="0"/>
              <a:t>The </a:t>
            </a:r>
            <a:r>
              <a:rPr lang="en-GB" dirty="0"/>
              <a:t>notion that physical exercise empowers a student's concentration and retention level is inconsistent when an athlete overindulges in the activity. </a:t>
            </a:r>
            <a:endParaRPr lang="en-GB" dirty="0" smtClean="0"/>
          </a:p>
          <a:p>
            <a:r>
              <a:rPr lang="en-GB" dirty="0" smtClean="0"/>
              <a:t>Overindulgence </a:t>
            </a:r>
            <a:r>
              <a:rPr lang="en-GB" dirty="0"/>
              <a:t>results in fatigue, which weakens both the physical structure and the mental sharpness as the body demand dormancy for replenishment reasons (Kim et al. 2017 p 337). </a:t>
            </a:r>
            <a:endParaRPr lang="en-GB" dirty="0" smtClean="0"/>
          </a:p>
          <a:p>
            <a:r>
              <a:rPr lang="en-GB" dirty="0" smtClean="0"/>
              <a:t>It </a:t>
            </a:r>
            <a:r>
              <a:rPr lang="en-GB" dirty="0"/>
              <a:t>is true to say that average exercise is good for general health, but too much of it ruins the normal functioning of the brain hence interfering with academic performance</a:t>
            </a:r>
            <a:endParaRPr lang="en-US" dirty="0"/>
          </a:p>
        </p:txBody>
      </p:sp>
    </p:spTree>
    <p:extLst>
      <p:ext uri="{BB962C8B-B14F-4D97-AF65-F5344CB8AC3E}">
        <p14:creationId xmlns:p14="http://schemas.microsoft.com/office/powerpoint/2010/main" val="4006704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p:txBody>
          <a:bodyPr>
            <a:normAutofit lnSpcReduction="10000"/>
          </a:bodyPr>
          <a:lstStyle/>
          <a:p>
            <a:r>
              <a:rPr lang="en-GB" dirty="0"/>
              <a:t>The 75% identification of athlete students with sports as 80% of the non- athlete students associated with academics reveals that sports kill the spirit of pursuing academics. </a:t>
            </a:r>
            <a:endParaRPr lang="en-GB" dirty="0" smtClean="0"/>
          </a:p>
          <a:p>
            <a:r>
              <a:rPr lang="en-GB" dirty="0" smtClean="0"/>
              <a:t>Most </a:t>
            </a:r>
            <a:r>
              <a:rPr lang="en-GB" dirty="0"/>
              <a:t>of the athlete students run short of time because of dedicating most of their energy on athletes with most of them requiring extra tuition to catch up with others</a:t>
            </a:r>
            <a:r>
              <a:rPr lang="en-GB" dirty="0" smtClean="0"/>
              <a:t>.</a:t>
            </a:r>
          </a:p>
          <a:p>
            <a:r>
              <a:rPr lang="en-GB" dirty="0" smtClean="0"/>
              <a:t> </a:t>
            </a:r>
            <a:r>
              <a:rPr lang="en-GB" dirty="0"/>
              <a:t>The sad part of it is the decision of some of them to seek coursework assignment help in other students and participants</a:t>
            </a:r>
            <a:r>
              <a:rPr lang="en-GB" dirty="0" smtClean="0"/>
              <a:t>.</a:t>
            </a:r>
          </a:p>
          <a:p>
            <a:r>
              <a:rPr lang="en-GB" dirty="0" smtClean="0"/>
              <a:t> </a:t>
            </a:r>
            <a:r>
              <a:rPr lang="en-GB" dirty="0"/>
              <a:t>It shows that colleges should come up with ways of balancing between academics and sports to avoid having a huge imbalance. </a:t>
            </a:r>
            <a:endParaRPr lang="en-GB" dirty="0" smtClean="0"/>
          </a:p>
          <a:p>
            <a:r>
              <a:rPr lang="en-GB" dirty="0" smtClean="0"/>
              <a:t>The </a:t>
            </a:r>
            <a:r>
              <a:rPr lang="en-GB" dirty="0"/>
              <a:t>news is worsened with the 68% average grade of athlete students compared to 86 % of their counterparts.</a:t>
            </a:r>
            <a:endParaRPr lang="en-US" dirty="0"/>
          </a:p>
          <a:p>
            <a:endParaRPr lang="en-US" dirty="0"/>
          </a:p>
        </p:txBody>
      </p:sp>
    </p:spTree>
    <p:extLst>
      <p:ext uri="{BB962C8B-B14F-4D97-AF65-F5344CB8AC3E}">
        <p14:creationId xmlns:p14="http://schemas.microsoft.com/office/powerpoint/2010/main" val="2140437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p:txBody>
          <a:bodyPr/>
          <a:lstStyle/>
          <a:p>
            <a:r>
              <a:rPr lang="en-GB" dirty="0"/>
              <a:t>In recap, the paper overturned the tentative hypothesis that college athletes have better grades than those who don't do sports in colleges. </a:t>
            </a:r>
            <a:endParaRPr lang="en-GB" dirty="0" smtClean="0"/>
          </a:p>
          <a:p>
            <a:r>
              <a:rPr lang="en-GB" dirty="0" smtClean="0"/>
              <a:t>The </a:t>
            </a:r>
            <a:r>
              <a:rPr lang="en-GB" dirty="0"/>
              <a:t>hypothesis emerged as null and void. </a:t>
            </a:r>
            <a:endParaRPr lang="en-GB" dirty="0" smtClean="0"/>
          </a:p>
          <a:p>
            <a:r>
              <a:rPr lang="en-GB" dirty="0" smtClean="0"/>
              <a:t>The </a:t>
            </a:r>
            <a:r>
              <a:rPr lang="en-GB" dirty="0"/>
              <a:t>truth of the matter is that non-athlete student have a positive attitude towards academics and always strive towards achieving in life through academic platforms.</a:t>
            </a:r>
            <a:endParaRPr lang="en-US" dirty="0"/>
          </a:p>
          <a:p>
            <a:r>
              <a:rPr lang="en-GB" dirty="0"/>
              <a:t> </a:t>
            </a:r>
            <a:endParaRPr lang="en-US" dirty="0"/>
          </a:p>
          <a:p>
            <a:endParaRPr lang="en-US" dirty="0"/>
          </a:p>
        </p:txBody>
      </p:sp>
    </p:spTree>
    <p:extLst>
      <p:ext uri="{BB962C8B-B14F-4D97-AF65-F5344CB8AC3E}">
        <p14:creationId xmlns:p14="http://schemas.microsoft.com/office/powerpoint/2010/main" val="3821143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References</a:t>
            </a:r>
            <a:r>
              <a:rPr lang="en-US" dirty="0"/>
              <a:t/>
            </a:r>
            <a:br>
              <a:rPr lang="en-US" dirty="0"/>
            </a:br>
            <a:endParaRPr lang="en-US" dirty="0"/>
          </a:p>
        </p:txBody>
      </p:sp>
      <p:sp>
        <p:nvSpPr>
          <p:cNvPr id="3" name="Content Placeholder 2"/>
          <p:cNvSpPr>
            <a:spLocks noGrp="1"/>
          </p:cNvSpPr>
          <p:nvPr>
            <p:ph idx="1"/>
          </p:nvPr>
        </p:nvSpPr>
        <p:spPr/>
        <p:txBody>
          <a:bodyPr/>
          <a:lstStyle/>
          <a:p>
            <a:r>
              <a:rPr lang="en-GB" dirty="0" err="1"/>
              <a:t>Brannen</a:t>
            </a:r>
            <a:r>
              <a:rPr lang="en-GB" dirty="0"/>
              <a:t>, J. (Ed.). (2017). </a:t>
            </a:r>
            <a:r>
              <a:rPr lang="en-GB" i="1" dirty="0"/>
              <a:t>Mixing methods: Qualitative and quantitative research</a:t>
            </a:r>
            <a:r>
              <a:rPr lang="en-GB" dirty="0"/>
              <a:t>. Routledge.</a:t>
            </a:r>
            <a:endParaRPr lang="en-US" dirty="0"/>
          </a:p>
          <a:p>
            <a:r>
              <a:rPr lang="en-GB" dirty="0"/>
              <a:t>Ennis, C. D. (2017). Educating students for a lifetime of physical activity: Enhancing mindfulness, motivation, and meaning. </a:t>
            </a:r>
            <a:r>
              <a:rPr lang="en-GB" i="1" dirty="0"/>
              <a:t>Research Quarterly for Exercise and Sport</a:t>
            </a:r>
            <a:r>
              <a:rPr lang="en-GB" dirty="0"/>
              <a:t>, </a:t>
            </a:r>
            <a:r>
              <a:rPr lang="en-GB" i="1" dirty="0"/>
              <a:t>88</a:t>
            </a:r>
            <a:r>
              <a:rPr lang="en-GB" dirty="0"/>
              <a:t>(3), 241-250.</a:t>
            </a:r>
            <a:endParaRPr lang="en-US" dirty="0"/>
          </a:p>
          <a:p>
            <a:r>
              <a:rPr lang="en-GB" dirty="0" err="1"/>
              <a:t>Gayles</a:t>
            </a:r>
            <a:r>
              <a:rPr lang="en-GB" dirty="0"/>
              <a:t>, J. G., Lang, R., &amp; </a:t>
            </a:r>
            <a:r>
              <a:rPr lang="en-GB" dirty="0" err="1"/>
              <a:t>Ofoegbu</a:t>
            </a:r>
            <a:r>
              <a:rPr lang="en-GB" dirty="0"/>
              <a:t>, E. (2018). MOTIVATING STUDENT-ATHLETES FOR ACADEMIC SUCCESS. </a:t>
            </a:r>
            <a:r>
              <a:rPr lang="en-GB" i="1" dirty="0"/>
              <a:t>The Collegiate Athlete at Risk: Strategies for Academic Support and Success</a:t>
            </a:r>
            <a:r>
              <a:rPr lang="en-GB" dirty="0"/>
              <a:t>, 77.</a:t>
            </a:r>
            <a:endParaRPr lang="en-US" dirty="0"/>
          </a:p>
          <a:p>
            <a:r>
              <a:rPr lang="en-GB" dirty="0"/>
              <a:t>Hendricks, S. P., &amp; Johnson, A. T. (2016). The Athlete-Student Dilemma. </a:t>
            </a:r>
            <a:r>
              <a:rPr lang="en-GB" i="1" dirty="0"/>
              <a:t>Journal of Applied Sport Management</a:t>
            </a:r>
            <a:r>
              <a:rPr lang="en-GB" dirty="0"/>
              <a:t>, </a:t>
            </a:r>
            <a:r>
              <a:rPr lang="en-GB" i="1" dirty="0"/>
              <a:t>8</a:t>
            </a:r>
            <a:r>
              <a:rPr lang="en-GB" dirty="0"/>
              <a:t>(4).</a:t>
            </a:r>
            <a:endParaRPr lang="en-US" dirty="0"/>
          </a:p>
          <a:p>
            <a:endParaRPr lang="en-US" dirty="0"/>
          </a:p>
        </p:txBody>
      </p:sp>
    </p:spTree>
    <p:extLst>
      <p:ext uri="{BB962C8B-B14F-4D97-AF65-F5344CB8AC3E}">
        <p14:creationId xmlns:p14="http://schemas.microsoft.com/office/powerpoint/2010/main" val="1788641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a:xfrm>
            <a:off x="677334" y="2063931"/>
            <a:ext cx="9498632" cy="3977431"/>
          </a:xfrm>
        </p:spPr>
        <p:txBody>
          <a:bodyPr>
            <a:normAutofit fontScale="92500"/>
          </a:bodyPr>
          <a:lstStyle/>
          <a:p>
            <a:r>
              <a:rPr lang="en-GB" dirty="0" err="1"/>
              <a:t>Hextrum</a:t>
            </a:r>
            <a:r>
              <a:rPr lang="en-GB" dirty="0"/>
              <a:t>, K. (2018). The hidden curriculum of college athletic recruitment. </a:t>
            </a:r>
            <a:r>
              <a:rPr lang="en-GB" i="1" dirty="0"/>
              <a:t>Harvard Educational Review</a:t>
            </a:r>
            <a:r>
              <a:rPr lang="en-GB" dirty="0"/>
              <a:t>, </a:t>
            </a:r>
            <a:r>
              <a:rPr lang="en-GB" i="1" dirty="0"/>
              <a:t>88</a:t>
            </a:r>
            <a:r>
              <a:rPr lang="en-GB" dirty="0"/>
              <a:t>(3), 355-377.</a:t>
            </a:r>
            <a:endParaRPr lang="en-US" dirty="0"/>
          </a:p>
          <a:p>
            <a:r>
              <a:rPr lang="en-GB" dirty="0"/>
              <a:t>Kim, E. S., </a:t>
            </a:r>
            <a:r>
              <a:rPr lang="en-GB" dirty="0" err="1"/>
              <a:t>Kubzansky</a:t>
            </a:r>
            <a:r>
              <a:rPr lang="en-GB" dirty="0"/>
              <a:t>, L. D., Soo, J., &amp; Boehm, J. K. (2017). Maintaining healthy </a:t>
            </a:r>
            <a:r>
              <a:rPr lang="en-GB" dirty="0" err="1"/>
              <a:t>behavior</a:t>
            </a:r>
            <a:r>
              <a:rPr lang="en-GB" dirty="0"/>
              <a:t>: A prospective study of psychological well-being and physical activity. </a:t>
            </a:r>
            <a:r>
              <a:rPr lang="en-GB" i="1" dirty="0"/>
              <a:t>Annals of </a:t>
            </a:r>
            <a:r>
              <a:rPr lang="en-GB" i="1" dirty="0" err="1"/>
              <a:t>Behavioral</a:t>
            </a:r>
            <a:r>
              <a:rPr lang="en-GB" i="1" dirty="0"/>
              <a:t> Medicine</a:t>
            </a:r>
            <a:r>
              <a:rPr lang="en-GB" dirty="0"/>
              <a:t>, </a:t>
            </a:r>
            <a:r>
              <a:rPr lang="en-GB" i="1" dirty="0"/>
              <a:t>51</a:t>
            </a:r>
            <a:r>
              <a:rPr lang="en-GB" dirty="0"/>
              <a:t>(3), 337-347.</a:t>
            </a:r>
            <a:endParaRPr lang="en-US" dirty="0"/>
          </a:p>
          <a:p>
            <a:r>
              <a:rPr lang="en-GB" dirty="0" err="1"/>
              <a:t>Malm</a:t>
            </a:r>
            <a:r>
              <a:rPr lang="en-GB" dirty="0"/>
              <a:t>, C., </a:t>
            </a:r>
            <a:r>
              <a:rPr lang="en-GB" dirty="0" err="1"/>
              <a:t>Jakobsson</a:t>
            </a:r>
            <a:r>
              <a:rPr lang="en-GB" dirty="0"/>
              <a:t>, J., &amp; Isaksson, A. (2019). Physical Activity and Sports—Real Health Benefits: A Review with Insight into the Public Health of Sweden. </a:t>
            </a:r>
            <a:r>
              <a:rPr lang="en-GB" i="1" dirty="0"/>
              <a:t>Sports</a:t>
            </a:r>
            <a:r>
              <a:rPr lang="en-GB" dirty="0"/>
              <a:t>, </a:t>
            </a:r>
            <a:r>
              <a:rPr lang="en-GB" i="1" dirty="0"/>
              <a:t>7</a:t>
            </a:r>
            <a:r>
              <a:rPr lang="en-GB" dirty="0"/>
              <a:t>(5), 127.</a:t>
            </a:r>
            <a:endParaRPr lang="en-US" dirty="0"/>
          </a:p>
          <a:p>
            <a:r>
              <a:rPr lang="en-GB" dirty="0"/>
              <a:t>Nichols, E., Olmsted‐</a:t>
            </a:r>
            <a:r>
              <a:rPr lang="en-GB" dirty="0" err="1"/>
              <a:t>Hawala</a:t>
            </a:r>
            <a:r>
              <a:rPr lang="en-GB" dirty="0"/>
              <a:t>, E., Holland, T., &amp; </a:t>
            </a:r>
            <a:r>
              <a:rPr lang="en-GB" dirty="0" err="1"/>
              <a:t>Riemer</a:t>
            </a:r>
            <a:r>
              <a:rPr lang="en-GB" dirty="0"/>
              <a:t>, A. A. (2020). Usability Testing Online Questionnaires: Experiences at the US Census Bureau. </a:t>
            </a:r>
            <a:r>
              <a:rPr lang="en-GB" i="1" dirty="0"/>
              <a:t>Advances in Questionnaire Design, Development, Evaluation, and Testing</a:t>
            </a:r>
            <a:r>
              <a:rPr lang="en-GB" dirty="0"/>
              <a:t>, 315-348.</a:t>
            </a:r>
            <a:endParaRPr lang="en-US" dirty="0"/>
          </a:p>
          <a:p>
            <a:r>
              <a:rPr lang="en-GB" dirty="0"/>
              <a:t>van </a:t>
            </a:r>
            <a:r>
              <a:rPr lang="en-GB" dirty="0" err="1"/>
              <a:t>Rens</a:t>
            </a:r>
            <a:r>
              <a:rPr lang="en-GB" dirty="0"/>
              <a:t>, F. E., Ashley, R. A., &amp; Steele, A. R. (2019). Well-Being and performance in dual careers: The role of academic and athletic identities. </a:t>
            </a:r>
            <a:r>
              <a:rPr lang="en-GB" i="1" dirty="0"/>
              <a:t>The Sport Psychologist</a:t>
            </a:r>
            <a:r>
              <a:rPr lang="en-GB" dirty="0"/>
              <a:t>, </a:t>
            </a:r>
            <a:r>
              <a:rPr lang="en-GB" i="1" dirty="0"/>
              <a:t>33</a:t>
            </a:r>
            <a:r>
              <a:rPr lang="en-GB" dirty="0"/>
              <a:t>(1), 42-51.</a:t>
            </a:r>
            <a:endParaRPr lang="en-US" dirty="0"/>
          </a:p>
          <a:p>
            <a:endParaRPr lang="en-US" dirty="0"/>
          </a:p>
        </p:txBody>
      </p:sp>
    </p:spTree>
    <p:extLst>
      <p:ext uri="{BB962C8B-B14F-4D97-AF65-F5344CB8AC3E}">
        <p14:creationId xmlns:p14="http://schemas.microsoft.com/office/powerpoint/2010/main" val="143028684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TotalTime>
  <Words>2545</Words>
  <Application>Microsoft Office PowerPoint</Application>
  <PresentationFormat>Widescreen</PresentationFormat>
  <Paragraphs>131</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Trebuchet MS</vt:lpstr>
      <vt:lpstr>Wingdings 3</vt:lpstr>
      <vt:lpstr>Facet</vt:lpstr>
      <vt:lpstr>SPORTS AND ACADEMICS Institutional affiliation Student name Date </vt:lpstr>
      <vt:lpstr>Abstract </vt:lpstr>
      <vt:lpstr>Cont.…….</vt:lpstr>
      <vt:lpstr>Introduction </vt:lpstr>
      <vt:lpstr>Cont.…….</vt:lpstr>
      <vt:lpstr>Cont.…….</vt:lpstr>
      <vt:lpstr>Literature Review </vt:lpstr>
      <vt:lpstr>Cont.…….</vt:lpstr>
      <vt:lpstr>PowerPoint Presentation</vt:lpstr>
      <vt:lpstr>Cont.…….</vt:lpstr>
      <vt:lpstr>Cont.…….</vt:lpstr>
      <vt:lpstr>Research methods </vt:lpstr>
      <vt:lpstr>Cont.…….</vt:lpstr>
      <vt:lpstr>Findings</vt:lpstr>
      <vt:lpstr>Cont.…….</vt:lpstr>
      <vt:lpstr>Cont.…….</vt:lpstr>
      <vt:lpstr>Discussion and conclusion </vt:lpstr>
      <vt:lpstr>Cont.…….</vt:lpstr>
      <vt:lpstr>Cont.…….</vt:lpstr>
      <vt:lpstr>References </vt:lpstr>
      <vt:lpstr>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4</cp:revision>
  <dcterms:created xsi:type="dcterms:W3CDTF">2020-05-20T09:34:45Z</dcterms:created>
  <dcterms:modified xsi:type="dcterms:W3CDTF">2020-05-20T10:03:20Z</dcterms:modified>
</cp:coreProperties>
</file>